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8" r:id="rId6"/>
    <p:sldId id="269" r:id="rId7"/>
    <p:sldId id="267" r:id="rId8"/>
    <p:sldId id="266" r:id="rId9"/>
    <p:sldId id="265" r:id="rId10"/>
    <p:sldId id="260" r:id="rId11"/>
    <p:sldId id="263" r:id="rId12"/>
    <p:sldId id="261" r:id="rId13"/>
  </p:sldIdLst>
  <p:sldSz cx="10693400" cy="756126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C70"/>
    <a:srgbClr val="999999"/>
    <a:srgbClr val="939598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7" autoAdjust="0"/>
    <p:restoredTop sz="94660"/>
  </p:normalViewPr>
  <p:slideViewPr>
    <p:cSldViewPr snapToGrid="0" snapToObjects="1">
      <p:cViewPr>
        <p:scale>
          <a:sx n="121" d="100"/>
          <a:sy n="121" d="100"/>
        </p:scale>
        <p:origin x="109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arget_møns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8575"/>
            <a:ext cx="10688637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1265238"/>
            <a:ext cx="10688638" cy="0"/>
          </a:xfrm>
          <a:prstGeom prst="line">
            <a:avLst/>
          </a:prstGeom>
          <a:noFill/>
          <a:ln w="14351">
            <a:solidFill>
              <a:srgbClr val="9395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6" name="Picture 11" descr="Asker_logo_horisontal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8775"/>
            <a:ext cx="1400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688" y="2014538"/>
            <a:ext cx="9090025" cy="822325"/>
          </a:xfrm>
        </p:spPr>
        <p:txBody>
          <a:bodyPr anchor="t"/>
          <a:lstStyle>
            <a:lvl1pPr algn="ctr">
              <a:defRPr sz="400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  <a:endParaRPr lang="en-US" altLang="nb-NO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1688" y="3222625"/>
            <a:ext cx="9090025" cy="520700"/>
          </a:xfrm>
        </p:spPr>
        <p:txBody>
          <a:bodyPr/>
          <a:lstStyle>
            <a:lvl1pPr marL="0" indent="0" algn="ctr">
              <a:buFont typeface="Verdana" pitchFamily="34" charset="0"/>
              <a:buNone/>
              <a:defRPr sz="24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  <a:endParaRPr lang="en-US" altLang="nb-NO" noProof="0" smtClean="0"/>
          </a:p>
        </p:txBody>
      </p:sp>
    </p:spTree>
    <p:extLst>
      <p:ext uri="{BB962C8B-B14F-4D97-AF65-F5344CB8AC3E}">
        <p14:creationId xmlns:p14="http://schemas.microsoft.com/office/powerpoint/2010/main" val="14338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99F49-5FB1-4D9D-8B11-E1061083506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2584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18475" y="282575"/>
            <a:ext cx="2392363" cy="64722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39800" y="282575"/>
            <a:ext cx="7026275" cy="64722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97515-FFAE-47ED-86DC-A9E2AAB154B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6149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C7A42-D7B6-4977-809C-B2C25AC488F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1164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E8518-46FB-4840-AF61-0A1F19BB794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3376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39800" y="1763713"/>
            <a:ext cx="45323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24513" y="1763713"/>
            <a:ext cx="45339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C8F0F-0BD5-4874-B9A5-495AD163FC0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4221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B93EF-093E-4A56-AE95-70ED5D34581A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559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8567B-A4F0-420F-828B-94EC889D3B1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5308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40024-EE5F-43C1-8258-1D989C84D3E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9663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74F87-02AC-44CB-ACB9-83793B52868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1211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DB428-80FF-4DF0-84B3-E983279EAED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9709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Farget_mønster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233613"/>
            <a:ext cx="75596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5" descr="Asker_logo_horisontal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8775"/>
            <a:ext cx="1400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6788" y="282575"/>
            <a:ext cx="82740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1763713"/>
            <a:ext cx="921861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1265238"/>
            <a:ext cx="10688638" cy="0"/>
          </a:xfrm>
          <a:prstGeom prst="line">
            <a:avLst/>
          </a:prstGeom>
          <a:noFill/>
          <a:ln w="14351">
            <a:solidFill>
              <a:srgbClr val="9395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9800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5E6C7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76237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E6C7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E6C70"/>
                </a:solidFill>
                <a:latin typeface="Verdana" panose="020B0604030504040204" pitchFamily="34" charset="0"/>
              </a:defRPr>
            </a:lvl1pPr>
          </a:lstStyle>
          <a:p>
            <a:fld id="{C9A3CB72-724A-4A6A-A2BA-4F4C1D2888F8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SzPct val="80000"/>
        <a:buFont typeface="Verdana" panose="020B0604030504040204" pitchFamily="34" charset="0"/>
        <a:buChar char="&gt;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825625" indent="-26035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5563" y="2014538"/>
            <a:ext cx="7954962" cy="2054225"/>
          </a:xfrm>
        </p:spPr>
        <p:txBody>
          <a:bodyPr/>
          <a:lstStyle/>
          <a:p>
            <a:pPr eaLnBrk="1" hangingPunct="1"/>
            <a:r>
              <a:rPr lang="en-US" altLang="nb-NO" smtClean="0"/>
              <a:t>UTVIKLING DEL AV 89/1</a:t>
            </a:r>
            <a:br>
              <a:rPr lang="en-US" altLang="nb-NO" smtClean="0"/>
            </a:br>
            <a:r>
              <a:rPr lang="en-US" altLang="nb-NO" smtClean="0"/>
              <a:t>“SKRANGLA”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1688" y="4441825"/>
            <a:ext cx="9090025" cy="520700"/>
          </a:xfrm>
        </p:spPr>
        <p:txBody>
          <a:bodyPr/>
          <a:lstStyle/>
          <a:p>
            <a:pPr eaLnBrk="1" hangingPunct="1"/>
            <a:r>
              <a:rPr lang="en-US" altLang="nb-NO" smtClean="0"/>
              <a:t>Asker, 20. august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Steder å lære lokalt…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Tennis, seiling, padling og ridning – har bygget egne anlegg på både kommunal og privat grunn.</a:t>
            </a:r>
          </a:p>
          <a:p>
            <a:pPr eaLnBrk="1" hangingPunct="1"/>
            <a:r>
              <a:rPr lang="nb-NO" altLang="nb-NO" smtClean="0"/>
              <a:t>KG- baner i Trondheim – 48 private, og 3 kommunale. Mye på kommunal grunn. </a:t>
            </a:r>
          </a:p>
          <a:p>
            <a:pPr eaLnBrk="1" hangingPunct="1"/>
            <a:r>
              <a:rPr lang="nb-NO" altLang="nb-NO" smtClean="0"/>
              <a:t>Utvikling av idrettsanlegg på Nesøya</a:t>
            </a:r>
          </a:p>
          <a:p>
            <a:pPr lvl="1" eaLnBrk="1" hangingPunct="1"/>
            <a:r>
              <a:rPr lang="nb-NO" altLang="nb-NO" smtClean="0"/>
              <a:t>Kommunen bygget KG bane, </a:t>
            </a:r>
          </a:p>
          <a:p>
            <a:pPr lvl="1" eaLnBrk="1" hangingPunct="1"/>
            <a:r>
              <a:rPr lang="nb-NO" altLang="nb-NO" smtClean="0"/>
              <a:t>Nesøya IL har bygget klubbhus, 7- KG bane, friidrett og tennishall</a:t>
            </a:r>
          </a:p>
          <a:p>
            <a:pPr lvl="1" eaLnBrk="1" hangingPunct="1"/>
            <a:r>
              <a:rPr lang="nb-NO" altLang="nb-NO" smtClean="0"/>
              <a:t>Bygget på kommunal grunn</a:t>
            </a:r>
          </a:p>
          <a:p>
            <a:pPr eaLnBrk="1" hangingPunct="1"/>
            <a:r>
              <a:rPr lang="nb-NO" altLang="nb-NO" smtClean="0"/>
              <a:t>Holmen IF har bygget egen KG bane. </a:t>
            </a:r>
          </a:p>
          <a:p>
            <a:pPr eaLnBrk="1" hangingPunct="1"/>
            <a:r>
              <a:rPr lang="nb-NO" altLang="nb-NO" smtClean="0"/>
              <a:t>Utvikling av Holmen turnhall – intensjon om utvikling i regi av klubb. Fungerte ikke. For skjør finansiering. </a:t>
            </a:r>
          </a:p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KS 16. juni 2015 «Sak om kvalitetsstandard»</a:t>
            </a:r>
          </a:p>
          <a:p>
            <a:pPr eaLnBrk="1" hangingPunct="1"/>
            <a:r>
              <a:rPr lang="nb-NO" altLang="nb-NO" smtClean="0"/>
              <a:t>Rådmannen gis i oppdrag å utrede muligheter for at idrettens kan inngå langsiktige leieavtaler eventuelt andre former for avtaler, for å kunne drifte kommunale idrettsanlegg som tilligger deres aktivitet. Saken fremmes for komite TKF. </a:t>
            </a:r>
          </a:p>
          <a:p>
            <a:pPr eaLnBrk="1" hangingPunct="1"/>
            <a:endParaRPr lang="nb-NO" altLang="nb-NO" smtClean="0"/>
          </a:p>
          <a:p>
            <a:pPr eaLnBrk="1" hangingPunct="1"/>
            <a:r>
              <a:rPr lang="nb-NO" altLang="nb-NO" smtClean="0"/>
              <a:t>Bør gripe muligheten ved utvikling av nye anlegg. 	</a:t>
            </a:r>
          </a:p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Til diskusjon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r>
              <a:rPr lang="nb-NO" dirty="0" smtClean="0"/>
              <a:t>Ønsker dere å videreføre arbeidet etter mal fra kommune 3.0? </a:t>
            </a:r>
          </a:p>
          <a:p>
            <a:pPr eaLnBrk="1" hangingPunct="1">
              <a:defRPr/>
            </a:pPr>
            <a:r>
              <a:rPr lang="nb-NO" dirty="0" smtClean="0"/>
              <a:t>Hvordan skal vi organisere oss? Hvilke aktører bør med? Oppgaver, kort og lang sikt. </a:t>
            </a:r>
          </a:p>
          <a:p>
            <a:pPr eaLnBrk="1" hangingPunct="1">
              <a:defRPr/>
            </a:pPr>
            <a:endParaRPr lang="nb-NO" dirty="0" smtClean="0"/>
          </a:p>
          <a:p>
            <a:pPr marL="0" indent="0" eaLnBrk="1" hangingPunct="1">
              <a:buFont typeface="Verdana" panose="020B0604030504040204" pitchFamily="34" charset="0"/>
              <a:buNone/>
              <a:defRPr/>
            </a:pPr>
            <a:endParaRPr lang="nb-NO" dirty="0" smtClean="0"/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endParaRPr lang="nb-NO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Dagens situasjon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 smtClean="0"/>
              <a:t>DIF driver idrettsaktivitet; fotball og ski. Gammelt klubbhus.  </a:t>
            </a:r>
          </a:p>
          <a:p>
            <a:pPr eaLnBrk="1" hangingPunct="1">
              <a:defRPr/>
            </a:pPr>
            <a:r>
              <a:rPr lang="nb-NO" dirty="0" smtClean="0"/>
              <a:t>Helsesportlaget har vannaktiviteter. Klubbhus og lager. </a:t>
            </a:r>
          </a:p>
          <a:p>
            <a:pPr eaLnBrk="1" hangingPunct="1">
              <a:defRPr/>
            </a:pPr>
            <a:r>
              <a:rPr lang="nb-NO" dirty="0" smtClean="0"/>
              <a:t>Attraktiv strand for lokalmiljøet – og Asker</a:t>
            </a:r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r>
              <a:rPr lang="nb-NO" dirty="0" smtClean="0"/>
              <a:t>DIF ønsker utvikling av området, og har spilt dette inn til kommunen. Støttes av AIR. Prioritert i KIF plan. </a:t>
            </a:r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r>
              <a:rPr lang="nb-NO" dirty="0" smtClean="0"/>
              <a:t>Asker kommune signerte kjøpsavtale i juli 2015. Eiendom er ikke overdratt. </a:t>
            </a:r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endParaRPr lang="nb-NO" dirty="0" smtClean="0"/>
          </a:p>
          <a:p>
            <a:pPr marL="0" indent="0" eaLnBrk="1" hangingPunct="1">
              <a:buFont typeface="Verdana" panose="020B0604030504040204" pitchFamily="34" charset="0"/>
              <a:buNone/>
              <a:defRPr/>
            </a:pPr>
            <a:r>
              <a:rPr lang="nb-NO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2236788" y="282575"/>
            <a:ext cx="3829050" cy="733425"/>
          </a:xfrm>
        </p:spPr>
        <p:txBody>
          <a:bodyPr/>
          <a:lstStyle/>
          <a:p>
            <a:pPr eaLnBrk="1" hangingPunct="1"/>
            <a:r>
              <a:rPr lang="nb-NO" altLang="nb-NO" smtClean="0"/>
              <a:t>Regulering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344613"/>
            <a:ext cx="73723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Sylinder 3"/>
          <p:cNvSpPr txBox="1">
            <a:spLocks noChangeArrowheads="1"/>
          </p:cNvSpPr>
          <p:nvPr/>
        </p:nvSpPr>
        <p:spPr bwMode="auto">
          <a:xfrm>
            <a:off x="7788275" y="1951038"/>
            <a:ext cx="26939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Etablering av KG </a:t>
            </a:r>
          </a:p>
          <a:p>
            <a:pPr eaLnBrk="1" hangingPunct="1"/>
            <a:r>
              <a:rPr lang="nb-NO" altLang="nb-NO"/>
              <a:t>bane i dagens </a:t>
            </a:r>
          </a:p>
          <a:p>
            <a:pPr eaLnBrk="1" hangingPunct="1"/>
            <a:r>
              <a:rPr lang="nb-NO" altLang="nb-NO"/>
              <a:t>gressbane er ok </a:t>
            </a:r>
          </a:p>
          <a:p>
            <a:pPr eaLnBrk="1" hangingPunct="1"/>
            <a:r>
              <a:rPr lang="nb-NO" altLang="nb-NO"/>
              <a:t>ihht dagens </a:t>
            </a:r>
          </a:p>
          <a:p>
            <a:pPr eaLnBrk="1" hangingPunct="1"/>
            <a:r>
              <a:rPr lang="nb-NO" altLang="nb-NO"/>
              <a:t>regulering. </a:t>
            </a:r>
          </a:p>
          <a:p>
            <a:pPr eaLnBrk="1" hangingPunct="1"/>
            <a:r>
              <a:rPr lang="nb-NO" altLang="nb-NO"/>
              <a:t>Må byggemeldes. </a:t>
            </a:r>
          </a:p>
          <a:p>
            <a:pPr eaLnBrk="1" hangingPunct="1"/>
            <a:endParaRPr lang="nb-NO" altLang="nb-NO"/>
          </a:p>
          <a:p>
            <a:pPr eaLnBrk="1" hangingPunct="1"/>
            <a:r>
              <a:rPr lang="nb-NO" altLang="nb-NO"/>
              <a:t>Utvikling av området </a:t>
            </a:r>
          </a:p>
          <a:p>
            <a:pPr eaLnBrk="1" hangingPunct="1"/>
            <a:r>
              <a:rPr lang="nb-NO" altLang="nb-NO"/>
              <a:t>Totalt sett, inkl GS </a:t>
            </a:r>
          </a:p>
          <a:p>
            <a:pPr eaLnBrk="1" hangingPunct="1"/>
            <a:r>
              <a:rPr lang="nb-NO" altLang="nb-NO"/>
              <a:t>vei, parkering, </a:t>
            </a:r>
          </a:p>
          <a:p>
            <a:pPr eaLnBrk="1" hangingPunct="1"/>
            <a:r>
              <a:rPr lang="nb-NO" altLang="nb-NO"/>
              <a:t>Rulleskitrase mm </a:t>
            </a:r>
          </a:p>
          <a:p>
            <a:pPr eaLnBrk="1" hangingPunct="1"/>
            <a:r>
              <a:rPr lang="nb-NO" altLang="nb-NO"/>
              <a:t>krever plan.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Langsiktig utvikling 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>
          <a:xfrm>
            <a:off x="939800" y="1763713"/>
            <a:ext cx="9218613" cy="5521325"/>
          </a:xfrm>
        </p:spPr>
        <p:txBody>
          <a:bodyPr/>
          <a:lstStyle/>
          <a:p>
            <a:pPr eaLnBrk="1" hangingPunct="1"/>
            <a:r>
              <a:rPr lang="nb-NO" altLang="nb-NO" smtClean="0"/>
              <a:t>Dikemark er en av fem tettsteder som prioriteres i KP. </a:t>
            </a:r>
          </a:p>
          <a:p>
            <a:pPr eaLnBrk="1" hangingPunct="1"/>
            <a:r>
              <a:rPr lang="nb-NO" altLang="nb-NO" smtClean="0"/>
              <a:t>KP legger til rette for inntil 1200 nye boliger på Dikemark. </a:t>
            </a:r>
          </a:p>
          <a:p>
            <a:pPr eaLnBrk="1" hangingPunct="1"/>
            <a:r>
              <a:rPr lang="nb-NO" altLang="nb-NO" smtClean="0"/>
              <a:t>Kommunens rolle vil bli mer aktiv når sykehusdrift er avviklet og arealplaner er mer fastsatt. Tidligst om 5 år. </a:t>
            </a:r>
          </a:p>
          <a:p>
            <a:pPr eaLnBrk="1" hangingPunct="1"/>
            <a:endParaRPr lang="nb-NO" altLang="nb-NO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332163"/>
            <a:ext cx="52387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Ubalanse i forventninger</a:t>
            </a:r>
          </a:p>
        </p:txBody>
      </p:sp>
      <p:sp>
        <p:nvSpPr>
          <p:cNvPr id="7171" name="Ellipse 2"/>
          <p:cNvSpPr>
            <a:spLocks noChangeArrowheads="1"/>
          </p:cNvSpPr>
          <p:nvPr/>
        </p:nvSpPr>
        <p:spPr bwMode="auto">
          <a:xfrm>
            <a:off x="1265238" y="3475038"/>
            <a:ext cx="1766887" cy="17367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42988" eaLnBrk="0" hangingPunct="0">
              <a:spcBef>
                <a:spcPct val="20000"/>
              </a:spcBef>
              <a:buSzPct val="80000"/>
              <a:buFont typeface="Verdana" panose="020B0604030504040204" pitchFamily="34" charset="0"/>
              <a:buChar char="&gt;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nb-NO" altLang="nb-NO" sz="2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600">
                <a:latin typeface="Arial" panose="020B0604020202020204" pitchFamily="34" charset="0"/>
              </a:rPr>
              <a:t>Innbygger</a:t>
            </a:r>
          </a:p>
        </p:txBody>
      </p:sp>
      <p:cxnSp>
        <p:nvCxnSpPr>
          <p:cNvPr id="7172" name="Rett pil 4"/>
          <p:cNvCxnSpPr>
            <a:cxnSpLocks noChangeShapeType="1"/>
            <a:stCxn id="7171" idx="1"/>
            <a:endCxn id="7171" idx="1"/>
          </p:cNvCxnSpPr>
          <p:nvPr/>
        </p:nvCxnSpPr>
        <p:spPr bwMode="auto">
          <a:xfrm>
            <a:off x="1524000" y="3729038"/>
            <a:ext cx="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3" name="Rett pil 6"/>
          <p:cNvCxnSpPr>
            <a:cxnSpLocks noChangeShapeType="1"/>
            <a:stCxn id="7171" idx="0"/>
          </p:cNvCxnSpPr>
          <p:nvPr/>
        </p:nvCxnSpPr>
        <p:spPr bwMode="auto">
          <a:xfrm flipV="1">
            <a:off x="2149475" y="2925763"/>
            <a:ext cx="2528888" cy="549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4" name="Rett pil 8"/>
          <p:cNvCxnSpPr>
            <a:cxnSpLocks noChangeShapeType="1"/>
            <a:stCxn id="7171" idx="4"/>
          </p:cNvCxnSpPr>
          <p:nvPr/>
        </p:nvCxnSpPr>
        <p:spPr bwMode="auto">
          <a:xfrm>
            <a:off x="2149475" y="5211763"/>
            <a:ext cx="2651125" cy="579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5" name="Ellipse 9"/>
          <p:cNvSpPr>
            <a:spLocks noChangeArrowheads="1"/>
          </p:cNvSpPr>
          <p:nvPr/>
        </p:nvSpPr>
        <p:spPr bwMode="auto">
          <a:xfrm>
            <a:off x="3413125" y="3475038"/>
            <a:ext cx="1692275" cy="1736725"/>
          </a:xfrm>
          <a:prstGeom prst="ellipse">
            <a:avLst/>
          </a:prstGeom>
          <a:solidFill>
            <a:srgbClr val="B3EB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42988" eaLnBrk="0" hangingPunct="0">
              <a:spcBef>
                <a:spcPct val="20000"/>
              </a:spcBef>
              <a:buSzPct val="80000"/>
              <a:buFont typeface="Verdana" panose="020B0604030504040204" pitchFamily="34" charset="0"/>
              <a:buChar char="&gt;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nb-NO" altLang="nb-NO" sz="2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600">
                <a:latin typeface="Arial" panose="020B0604020202020204" pitchFamily="34" charset="0"/>
              </a:rPr>
              <a:t>Kommune</a:t>
            </a:r>
          </a:p>
        </p:txBody>
      </p:sp>
      <p:cxnSp>
        <p:nvCxnSpPr>
          <p:cNvPr id="7176" name="Rett pil 11"/>
          <p:cNvCxnSpPr>
            <a:cxnSpLocks noChangeShapeType="1"/>
            <a:stCxn id="7171" idx="4"/>
          </p:cNvCxnSpPr>
          <p:nvPr/>
        </p:nvCxnSpPr>
        <p:spPr bwMode="auto">
          <a:xfrm>
            <a:off x="2149475" y="5211763"/>
            <a:ext cx="3184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7" name="Rett pil 13"/>
          <p:cNvCxnSpPr>
            <a:cxnSpLocks noChangeShapeType="1"/>
            <a:stCxn id="7171" idx="0"/>
          </p:cNvCxnSpPr>
          <p:nvPr/>
        </p:nvCxnSpPr>
        <p:spPr bwMode="auto">
          <a:xfrm>
            <a:off x="2149475" y="3475038"/>
            <a:ext cx="3184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8" name="Ellipse 14"/>
          <p:cNvSpPr>
            <a:spLocks noChangeArrowheads="1"/>
          </p:cNvSpPr>
          <p:nvPr/>
        </p:nvSpPr>
        <p:spPr bwMode="auto">
          <a:xfrm>
            <a:off x="6156325" y="3475038"/>
            <a:ext cx="1646238" cy="17367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42988" eaLnBrk="0" hangingPunct="0">
              <a:spcBef>
                <a:spcPct val="20000"/>
              </a:spcBef>
              <a:buSzPct val="80000"/>
              <a:buFont typeface="Verdana" panose="020B0604030504040204" pitchFamily="34" charset="0"/>
              <a:buChar char="&gt;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600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600">
                <a:latin typeface="Arial" panose="020B0604020202020204" pitchFamily="34" charset="0"/>
              </a:rPr>
              <a:t>Innbygger</a:t>
            </a:r>
          </a:p>
        </p:txBody>
      </p:sp>
      <p:cxnSp>
        <p:nvCxnSpPr>
          <p:cNvPr id="7179" name="Rett pil 16"/>
          <p:cNvCxnSpPr>
            <a:cxnSpLocks noChangeShapeType="1"/>
            <a:stCxn id="7178" idx="0"/>
          </p:cNvCxnSpPr>
          <p:nvPr/>
        </p:nvCxnSpPr>
        <p:spPr bwMode="auto">
          <a:xfrm flipV="1">
            <a:off x="6980238" y="3462338"/>
            <a:ext cx="3154362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Rett pil 18"/>
          <p:cNvCxnSpPr>
            <a:cxnSpLocks noChangeShapeType="1"/>
            <a:stCxn id="7178" idx="4"/>
          </p:cNvCxnSpPr>
          <p:nvPr/>
        </p:nvCxnSpPr>
        <p:spPr bwMode="auto">
          <a:xfrm>
            <a:off x="6980238" y="5211763"/>
            <a:ext cx="31543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1" name="Ellipse 20"/>
          <p:cNvSpPr>
            <a:spLocks noChangeArrowheads="1"/>
          </p:cNvSpPr>
          <p:nvPr/>
        </p:nvSpPr>
        <p:spPr bwMode="auto">
          <a:xfrm>
            <a:off x="8335963" y="3475038"/>
            <a:ext cx="1646237" cy="1736725"/>
          </a:xfrm>
          <a:prstGeom prst="ellipse">
            <a:avLst/>
          </a:prstGeom>
          <a:solidFill>
            <a:srgbClr val="B3EB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42988" eaLnBrk="0" hangingPunct="0">
              <a:spcBef>
                <a:spcPct val="20000"/>
              </a:spcBef>
              <a:buSzPct val="80000"/>
              <a:buFont typeface="Verdana" panose="020B0604030504040204" pitchFamily="34" charset="0"/>
              <a:buChar char="&gt;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600">
                <a:latin typeface="Arial" panose="020B0604020202020204" pitchFamily="34" charset="0"/>
              </a:rPr>
              <a:t>	Kommune</a:t>
            </a:r>
          </a:p>
        </p:txBody>
      </p:sp>
      <p:sp>
        <p:nvSpPr>
          <p:cNvPr id="7182" name="TekstSylinder 19"/>
          <p:cNvSpPr txBox="1">
            <a:spLocks noChangeArrowheads="1"/>
          </p:cNvSpPr>
          <p:nvPr/>
        </p:nvSpPr>
        <p:spPr bwMode="auto">
          <a:xfrm>
            <a:off x="1524000" y="2759075"/>
            <a:ext cx="2735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800"/>
              <a:t>Innbyggers forventning</a:t>
            </a:r>
          </a:p>
        </p:txBody>
      </p:sp>
      <p:sp>
        <p:nvSpPr>
          <p:cNvPr id="7183" name="TekstSylinder 21"/>
          <p:cNvSpPr txBox="1">
            <a:spLocks noChangeArrowheads="1"/>
          </p:cNvSpPr>
          <p:nvPr/>
        </p:nvSpPr>
        <p:spPr bwMode="auto">
          <a:xfrm>
            <a:off x="3741738" y="5211763"/>
            <a:ext cx="2414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/>
              <a:t>Kommunens ressurser</a:t>
            </a:r>
          </a:p>
        </p:txBody>
      </p:sp>
      <p:sp>
        <p:nvSpPr>
          <p:cNvPr id="7184" name="TekstSylinder 23"/>
          <p:cNvSpPr txBox="1">
            <a:spLocks noChangeArrowheads="1"/>
          </p:cNvSpPr>
          <p:nvPr/>
        </p:nvSpPr>
        <p:spPr bwMode="auto">
          <a:xfrm>
            <a:off x="6156325" y="2574925"/>
            <a:ext cx="3825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800"/>
              <a:t>Overenstemmelse mellom innbyggers forventning og kommunens ressurser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Hvordan utvikle? </a:t>
            </a:r>
          </a:p>
        </p:txBody>
      </p:sp>
      <p:sp>
        <p:nvSpPr>
          <p:cNvPr id="819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Inspirasjon fra blant annet Skanderborg kommune i Danmark (kommune 3.0) og Trondheim kommune (studietur med AIR).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Utvikling av kommunen</a:t>
            </a:r>
          </a:p>
        </p:txBody>
      </p:sp>
      <p:pic>
        <p:nvPicPr>
          <p:cNvPr id="9219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1871663"/>
            <a:ext cx="8443913" cy="4102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pic>
        <p:nvPicPr>
          <p:cNvPr id="10243" name="Plassholder for innhol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8" y="282575"/>
            <a:ext cx="9882187" cy="711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Velferdssamfunn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 smtClean="0"/>
              <a:t>Velferd  -  å ferdes vel, å få en god reise gjennom livet. </a:t>
            </a:r>
          </a:p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r>
              <a:rPr lang="nb-NO" dirty="0" smtClean="0"/>
              <a:t>Samfunn  -  å finne sammen.</a:t>
            </a:r>
          </a:p>
          <a:p>
            <a:pPr eaLnBrk="1" hangingPunct="1">
              <a:defRPr/>
            </a:pPr>
            <a:endParaRPr lang="nb-NO" dirty="0" smtClean="0"/>
          </a:p>
          <a:p>
            <a:pPr marL="0" indent="0" eaLnBrk="1" hangingPunct="1">
              <a:buFont typeface="Verdana" panose="020B0604030504040204" pitchFamily="34" charset="0"/>
              <a:buNone/>
              <a:defRPr/>
            </a:pPr>
            <a:r>
              <a:rPr lang="nb-NO" dirty="0" smtClean="0"/>
              <a:t>Velferdssamfunn er ideen om at det gode liv skapes i relasjoner, felleskap og nettverk med andre. </a:t>
            </a:r>
          </a:p>
          <a:p>
            <a:pPr marL="0" indent="0" eaLnBrk="1" hangingPunct="1">
              <a:buFont typeface="Verdana" panose="020B0604030504040204" pitchFamily="34" charset="0"/>
              <a:buNone/>
              <a:defRPr/>
            </a:pPr>
            <a:endParaRPr lang="nb-NO" dirty="0" smtClean="0"/>
          </a:p>
          <a:p>
            <a:pPr marL="0" indent="0" eaLnBrk="1" hangingPunct="1">
              <a:buFont typeface="Verdana" panose="020B0604030504040204" pitchFamily="34" charset="0"/>
              <a:buNone/>
              <a:defRPr/>
            </a:pPr>
            <a:r>
              <a:rPr lang="nb-NO" altLang="nb-NO" dirty="0" smtClean="0"/>
              <a:t>Kommunen er 60.000 innbyggere, ikke 3700 medarbeidere </a:t>
            </a:r>
            <a:endParaRPr lang="nb-NO" dirty="0" smtClean="0"/>
          </a:p>
          <a:p>
            <a:pPr eaLnBrk="1" hangingPunct="1">
              <a:defRPr/>
            </a:pPr>
            <a:endParaRPr lang="nb-NO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kermal_grønn">
  <a:themeElements>
    <a:clrScheme name="Askermal_grøn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EAA00"/>
      </a:accent1>
      <a:accent2>
        <a:srgbClr val="707C09"/>
      </a:accent2>
      <a:accent3>
        <a:srgbClr val="FFFFFF"/>
      </a:accent3>
      <a:accent4>
        <a:srgbClr val="000000"/>
      </a:accent4>
      <a:accent5>
        <a:srgbClr val="CCD2AA"/>
      </a:accent5>
      <a:accent6>
        <a:srgbClr val="657007"/>
      </a:accent6>
      <a:hlink>
        <a:srgbClr val="2B3716"/>
      </a:hlink>
      <a:folHlink>
        <a:srgbClr val="53602B"/>
      </a:folHlink>
    </a:clrScheme>
    <a:fontScheme name="Askermal_grøn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skermal_grøn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9C0B9"/>
        </a:accent1>
        <a:accent2>
          <a:srgbClr val="B8A200"/>
        </a:accent2>
        <a:accent3>
          <a:srgbClr val="FFFFFF"/>
        </a:accent3>
        <a:accent4>
          <a:srgbClr val="000000"/>
        </a:accent4>
        <a:accent5>
          <a:srgbClr val="B9DCD9"/>
        </a:accent5>
        <a:accent6>
          <a:srgbClr val="A69200"/>
        </a:accent6>
        <a:hlink>
          <a:srgbClr val="415560"/>
        </a:hlink>
        <a:folHlink>
          <a:srgbClr val="707C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kermal_grøn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EAA00"/>
        </a:accent1>
        <a:accent2>
          <a:srgbClr val="707C09"/>
        </a:accent2>
        <a:accent3>
          <a:srgbClr val="FFFFFF"/>
        </a:accent3>
        <a:accent4>
          <a:srgbClr val="000000"/>
        </a:accent4>
        <a:accent5>
          <a:srgbClr val="CCD2AA"/>
        </a:accent5>
        <a:accent6>
          <a:srgbClr val="657007"/>
        </a:accent6>
        <a:hlink>
          <a:srgbClr val="2B3716"/>
        </a:hlink>
        <a:folHlink>
          <a:srgbClr val="536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Møte 20 august 2015</Template>
  <TotalTime>0</TotalTime>
  <Words>427</Words>
  <Application>Microsoft Office PowerPoint</Application>
  <PresentationFormat>Egendefinert</PresentationFormat>
  <Paragraphs>72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Verdana</vt:lpstr>
      <vt:lpstr>Calibri</vt:lpstr>
      <vt:lpstr>David</vt:lpstr>
      <vt:lpstr>Askermal_grønn</vt:lpstr>
      <vt:lpstr>UTVIKLING DEL AV 89/1 “SKRANGLA”</vt:lpstr>
      <vt:lpstr>Dagens situasjon</vt:lpstr>
      <vt:lpstr>Regulering</vt:lpstr>
      <vt:lpstr>Langsiktig utvikling </vt:lpstr>
      <vt:lpstr>Ubalanse i forventninger</vt:lpstr>
      <vt:lpstr>Hvordan utvikle? </vt:lpstr>
      <vt:lpstr>Utvikling av kommunen</vt:lpstr>
      <vt:lpstr>PowerPoint-presentasjon</vt:lpstr>
      <vt:lpstr>Velferdssamfunn</vt:lpstr>
      <vt:lpstr>Steder å lære lokalt…</vt:lpstr>
      <vt:lpstr>PowerPoint-presentasjon</vt:lpstr>
      <vt:lpstr>Til diskusjon </vt:lpstr>
    </vt:vector>
  </TitlesOfParts>
  <Company>Cappelen Damm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UTVIKLING DEL AV 89/1 “SKRANGLA”</dc:title>
  <dc:creator>Øiestad, Anniken</dc:creator>
  <cp:lastModifiedBy>Øiestad, Anniken</cp:lastModifiedBy>
  <cp:revision>1</cp:revision>
  <dcterms:created xsi:type="dcterms:W3CDTF">2015-08-26T04:45:38Z</dcterms:created>
  <dcterms:modified xsi:type="dcterms:W3CDTF">2015-08-26T04:45:47Z</dcterms:modified>
</cp:coreProperties>
</file>